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  <p:sldMasterId id="2147483658" r:id="rId3"/>
  </p:sldMasterIdLst>
  <p:notesMasterIdLst>
    <p:notesMasterId r:id="rId5"/>
  </p:notesMasterIdLst>
  <p:sldIdLst>
    <p:sldId id="273" r:id="rId4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611"/>
    <p:restoredTop sz="94610"/>
  </p:normalViewPr>
  <p:slideViewPr>
    <p:cSldViewPr snapToGrid="0" snapToObjects="1">
      <p:cViewPr varScale="1">
        <p:scale>
          <a:sx n="63" d="100"/>
          <a:sy n="63" d="100"/>
        </p:scale>
        <p:origin x="59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554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3" Type="http://schemas.openxmlformats.org/officeDocument/2006/relationships/tableStyles" Target="tableStyles.xml"/><Relationship Id="rId22" Type="http://schemas.openxmlformats.org/officeDocument/2006/relationships/viewProps" Target="viewProps.xml"/><Relationship Id="rId21" Type="http://schemas.openxmlformats.org/officeDocument/2006/relationships/presProps" Target="presProps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image" Target="../media/image6.png"/><Relationship Id="rId3" Type="http://schemas.openxmlformats.org/officeDocument/2006/relationships/slide" Target="../slides/slide3.xml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inese#pid=67e11dec4e3858257340b3db#tid=67ea62b5c650320008bd22f8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>
          <a:xfrm>
            <a:off x="0" y="131"/>
            <a:ext cx="12188952" cy="6857738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557784" y="301752"/>
            <a:ext cx="1746504" cy="62179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45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2026</a:t>
            </a:r>
            <a:endParaRPr lang="en-US" sz="445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923544"/>
            <a:ext cx="4846320" cy="56692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r>
              <a:rPr lang="zh-CN" altLang="en-US" sz="3200" dirty="0">
                <a:solidFill>
                  <a:srgbClr val="00ADA3"/>
                </a:solidFill>
                <a:latin typeface="方正粗等线简体" panose="02000000000000000000" charset="-122"/>
                <a:ea typeface="方正粗等线简体" panose="02000000000000000000" charset="-122"/>
                <a:cs typeface="方正粗等线简体" panose="02000000000000000000" charset="-122"/>
              </a:rPr>
              <a:t>选择性必修</a:t>
            </a:r>
            <a:r>
              <a:rPr lang="en-US" altLang="zh-CN" sz="3200" dirty="0">
                <a:solidFill>
                  <a:srgbClr val="00ADA3"/>
                </a:solidFill>
                <a:latin typeface="方正粗等线简体" panose="02000000000000000000" charset="-122"/>
                <a:ea typeface="方正粗等线简体" panose="02000000000000000000" charset="-122"/>
                <a:cs typeface="方正粗等线简体" panose="02000000000000000000" charset="-122"/>
              </a:rPr>
              <a:t> </a:t>
            </a:r>
            <a:r>
              <a:rPr lang="zh-CN" altLang="en-US" sz="3200" dirty="0">
                <a:solidFill>
                  <a:srgbClr val="00ADA3"/>
                </a:solidFill>
                <a:latin typeface="方正粗等线简体" panose="02000000000000000000" charset="-122"/>
                <a:ea typeface="方正粗等线简体" panose="02000000000000000000" charset="-122"/>
                <a:cs typeface="方正粗等线简体" panose="02000000000000000000" charset="-122"/>
              </a:rPr>
              <a:t>上册</a:t>
            </a:r>
            <a:endParaRPr lang="zh-CN" altLang="en-US" sz="3200" dirty="0">
              <a:solidFill>
                <a:srgbClr val="00ADA3"/>
              </a:solidFill>
              <a:latin typeface="方正粗等线简体" panose="02000000000000000000" charset="-122"/>
              <a:ea typeface="方正粗等线简体" panose="02000000000000000000" charset="-122"/>
              <a:cs typeface="方正粗等线简体" panose="02000000000000000000" charset="-122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?linknodeid=back_to_first_catalog" descr="preencoded.png">
            <a:hlinkClick r:id="" action="ppaction://noaction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72800" y="6080760"/>
            <a:ext cx="914400" cy="621792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inese#pid=6874a8b168e51442c41048c3#tid=6881fc704e75f9000925ccd4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557784" y="301752"/>
            <a:ext cx="1746504" cy="62179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45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2026</a:t>
            </a:r>
            <a:endParaRPr lang="en-US" sz="445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923544"/>
            <a:ext cx="4846320" cy="56692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31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人教版 选择性必修下册</a:t>
            </a:r>
            <a:endParaRPr lang="en-US" sz="31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?linknodeid=back_to_first_catalog" descr="preencoded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972800" y="6080760"/>
            <a:ext cx="914400" cy="621792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0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1.xml"/><Relationship Id="rId10" Type="http://schemas.openxmlformats.org/officeDocument/2006/relationships/theme" Target="../theme/theme2.xml"/><Relationship Id="rId1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6.xml"/><Relationship Id="rId3" Type="http://schemas.openxmlformats.org/officeDocument/2006/relationships/slide" Target="slide6.xml"/><Relationship Id="rId2" Type="http://schemas.openxmlformats.org/officeDocument/2006/relationships/image" Target="../media/image9.jpeg"/><Relationship Id="rId1" Type="http://schemas.openxmlformats.org/officeDocument/2006/relationships/slide" Target="slide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18_1#6b9304af4?pid=4214973f2&amp;color=0,0,0&amp;vtp=1&amp;bt=1&amp;bbb=1&amp;hb=1&amp;hltap=1"/>
          <p:cNvSpPr/>
          <p:nvPr/>
        </p:nvSpPr>
        <p:spPr>
          <a:xfrm>
            <a:off x="612648" y="468000"/>
            <a:ext cx="10963656" cy="376523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如何理解“但见群鸥日日来”中的“但见”和“日日”？（6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6_AN.19_1#6b9304af4?pid=4214973f2&amp;color=0,0,0&amp;vtp=1&amp;bt=1&amp;bbb=1&amp;hb=1&amp;hla=1"/>
          <p:cNvSpPr/>
          <p:nvPr/>
        </p:nvSpPr>
        <p:spPr>
          <a:xfrm>
            <a:off x="612648" y="1095380"/>
            <a:ext cx="10963656" cy="310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“但见”意为“只看见”，表面描绘视线所及唯有群鸥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，实则委婉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道出诗人生活的孤寂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。②“日日”强调群鸥每日翩然而至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，以动态的禽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鸟活动凸显草堂环境的清幽僻静与生机勃勃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，表示此地人迹罕至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。③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二词相互映衬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，以乐景衬孤寂，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暗含诗人对知音造访的深切期盼。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每点2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18_1#1481bc02b?pid=4214973f2&amp;color=0,0,0&amp;vtp=1&amp;bt=1&amp;bbb=1&amp;hb=1&amp;hltap=1"/>
          <p:cNvSpPr/>
          <p:nvPr/>
        </p:nvSpPr>
        <p:spPr>
          <a:xfrm>
            <a:off x="612648" y="468000"/>
            <a:ext cx="10963656" cy="376523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颔联表达了诗人怎样的情感？（6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6_AN.19_1#1481bc02b?pid=4214973f2&amp;color=0,0,0&amp;vtp=1&amp;bt=1&amp;bbb=1&amp;hb=1&amp;hla=1"/>
          <p:cNvSpPr/>
          <p:nvPr/>
        </p:nvSpPr>
        <p:spPr>
          <a:xfrm>
            <a:off x="612648" y="1095380"/>
            <a:ext cx="10963656" cy="310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孤寂之情。“不曾”表明诗人的草堂平日少有人来，“花径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”未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扫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，“蓬门”新开，表现了诗人日常生活的孤寂与冷清。②惊喜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、感激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之意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。诗人亲自开门迎客，以质朴自然的描写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，将友人到访时自己内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心的惊喜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对友人到来的感激以及想要盛情款待的心意充分表达出来，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尽显宾主间的真挚情谊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。（每点3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18_1#4245eb542?pid=4214973f2&amp;color=0,0,0&amp;vtp=1&amp;bt=1&amp;bbb=1&amp;hb=1&amp;hltap=1"/>
          <p:cNvSpPr/>
          <p:nvPr/>
        </p:nvSpPr>
        <p:spPr>
          <a:xfrm>
            <a:off x="612648" y="468000"/>
            <a:ext cx="10963656" cy="506063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颈联遣词精妙，虽未直言情感，却意味深长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。颈联抒发了诗人怎样的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情感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？（6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6_AN.19_1#4245eb542?pid=4214973f2&amp;color=0,0,0&amp;vtp=1&amp;bt=1&amp;bbb=1&amp;hb=1&amp;hla=1"/>
          <p:cNvSpPr/>
          <p:nvPr/>
        </p:nvSpPr>
        <p:spPr>
          <a:xfrm>
            <a:off x="612648" y="1735460"/>
            <a:ext cx="10963656" cy="3738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热情待客之情，“市远无兼味”“家贫只旧醅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”描述家中酒菜简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陋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，即便如此，诗人仍倾囊待客，以微薄之物招待友人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，足见其热情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诚恳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。②歉疚与欣喜、珍视之情。诗人直言家中贫困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，只能用简单酒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菜招待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，透露出无法以丰盛宴席款待友人的歉疚；同时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，这种面对生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活窘态的坦诚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也自然流露出诗人对友人到访的欣喜与珍视。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每点3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18_1#b83475156?pid=4214973f2&amp;color=0,0,0&amp;vtp=1&amp;bt=1&amp;bbb=1&amp;hb=1&amp;hltap=1"/>
          <p:cNvSpPr/>
          <p:nvPr/>
        </p:nvSpPr>
        <p:spPr>
          <a:xfrm>
            <a:off x="612648" y="468000"/>
            <a:ext cx="10963656" cy="506063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尾联描绘了怎样的场景？蕴含了诗人怎样的情感？（6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6_AN.19_1#b83475156?pid=4214973f2&amp;color=0,0,0&amp;vtp=1&amp;bt=1&amp;bbb=1&amp;hb=1&amp;hla=1"/>
          <p:cNvSpPr/>
          <p:nvPr/>
        </p:nvSpPr>
        <p:spPr>
          <a:xfrm>
            <a:off x="612648" y="1095380"/>
            <a:ext cx="10963656" cy="43731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1）尾联描绘了主人酒酣兴浓时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，隔着篱笆热情呼唤邻家老翁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共饮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，以尽余兴的生动场景。（2分）</a:t>
            </a:r>
            <a:endParaRPr lang="en-US" altLang="zh-CN" sz="2800" dirty="0"/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2）这一充满生活气息的细节，不受传统待客礼仪的拘束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，以随性洒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脱的方式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，既展现出诗人淳朴率真的性情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，又将友人到访的喜悦之情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推至高潮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——通过邀邻共饮，诗人不仅表达了对客人的珍视，更以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“尽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余杯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”的豪放姿态，展现出与友人开怀畅饮、共享欢愉的畅快心境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，尽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显人情之美与生活之趣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。（4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18_1#3788707f4?pid=4214973f2&amp;color=0,0,0&amp;vtp=1&amp;bt=1&amp;bbb=1&amp;hb=1&amp;hltap=1"/>
          <p:cNvSpPr/>
          <p:nvPr/>
        </p:nvSpPr>
        <p:spPr>
          <a:xfrm>
            <a:off x="612648" y="468000"/>
            <a:ext cx="10963656" cy="561308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5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6.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《客至》明明以老友来访为核心内容，为何以呼邻共饮收束全诗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？这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样写有何妙处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？（6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45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3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6_AN.19_1#3788707f4?pid=4214973f2&amp;color=0,0,0&amp;vtp=1&amp;bt=1&amp;bbb=1&amp;hb=1&amp;hla=1"/>
          <p:cNvSpPr/>
          <p:nvPr/>
        </p:nvSpPr>
        <p:spPr>
          <a:xfrm>
            <a:off x="612648" y="1581790"/>
            <a:ext cx="10963656" cy="450653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5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深化情感表达：邀邻共饮不同于常规待客场景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，以随性之举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凸显主客情谊深厚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，尽显诗人淳朴率真的性情。②拓宽意境空间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：对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邻翁是否赴约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、其身份如何等进行留白，引发读者联想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，使诗歌余韵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悠长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。③营造情感高潮：从迎客、待客到呼邻畅饮，层层递进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，将席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间欢愉氛围推向顶点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，强化了欢聚的感染力。④凸显精巧构思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：开篇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以白鸥衬孤寂盼客至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，结尾以邀邻翁共饮展盛情，首尾呼应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，既展现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诗人不凡心境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，又传递出超越寻常的真挚友情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，使诗歌情韵与艺术张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力兼具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。（每点2分，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答出三点即可）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18_1#5001e8e50?pid=4214973f2&amp;color=0,0,0&amp;vtp=1&amp;bt=1&amp;bbb=1&amp;hb=1&amp;hltap=1"/>
          <p:cNvSpPr/>
          <p:nvPr/>
        </p:nvSpPr>
        <p:spPr>
          <a:xfrm>
            <a:off x="612648" y="468000"/>
            <a:ext cx="10963656" cy="561308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5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7.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本诗善于运用充满生活情趣的细节来展现主人待客时的心境与情谊，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请结合最后两联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，谈谈你的理解。（6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45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3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6_AN.19_1#5001e8e50?pid=4214973f2&amp;color=0,0,0&amp;vtp=1&amp;bt=1&amp;bbb=1&amp;hb=1&amp;hla=1"/>
          <p:cNvSpPr/>
          <p:nvPr/>
        </p:nvSpPr>
        <p:spPr>
          <a:xfrm>
            <a:off x="612648" y="1581790"/>
            <a:ext cx="10963656" cy="450653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5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颈联以“市远无兼味”“家贫只旧醅”的细节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，生动呈现出主人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因居所偏远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、家境清贫，只能以简陋酒菜待客的真实场景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。看似自谦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的话语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，既饱含竭尽全力招待的热情，又暗含无法款待的歉疚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，更透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露出主客间不拘小节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、以诚相待的深厚情谊。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②尾联则通过主人邀邻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翁共饮的细节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，将席间的欢乐氛围推向高潮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。隔着篱笆呼唤邻人的随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性举动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，既展现出主客酒酣兴浓、不拘礼数的畅快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，又烘托出主人对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友人到来的喜悦与珍惜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，于质朴的生活画面中，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尽显人情味与烟火气。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每点3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cae884379?pid=fd2d9e9b2&amp;color=0,173,163&amp;vtp=1&amp;bt=1&amp;bbb=1"/>
          <p:cNvSpPr/>
          <p:nvPr/>
        </p:nvSpPr>
        <p:spPr>
          <a:xfrm>
            <a:off x="612648" y="466344"/>
            <a:ext cx="10963656" cy="89103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900"/>
              </a:lnSpc>
            </a:pPr>
            <a:r>
              <a:rPr lang="en-US" altLang="zh-CN" sz="32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文白对译</a:t>
            </a:r>
            <a:endParaRPr lang="en-US" altLang="zh-CN" sz="3200" dirty="0"/>
          </a:p>
        </p:txBody>
      </p:sp>
      <p:pic>
        <p:nvPicPr>
          <p:cNvPr id="3" name="P_6_BD#06d5ec310?pid=cae884379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267712" y="1081024"/>
            <a:ext cx="7644384" cy="4416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split dir="in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727cd19c3.fixed?pid=6f94a8d25&amp;color=0,173,163&amp;vtp=1&amp;bbb=1"/>
          <p:cNvSpPr/>
          <p:nvPr/>
        </p:nvSpPr>
        <p:spPr>
          <a:xfrm>
            <a:off x="877824" y="2624328"/>
            <a:ext cx="10981944" cy="722376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l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古诗词诵读</a:t>
            </a:r>
            <a:endParaRPr lang="en-US" altLang="zh-CN" sz="4000" dirty="0"/>
          </a:p>
        </p:txBody>
      </p:sp>
      <p:sp>
        <p:nvSpPr>
          <p:cNvPr id="3" name="C_3#727cd19c3"/>
          <p:cNvSpPr/>
          <p:nvPr/>
        </p:nvSpPr>
        <p:spPr>
          <a:xfrm>
            <a:off x="877824" y="3419856"/>
            <a:ext cx="8997696" cy="9144"/>
          </a:xfrm>
          <a:prstGeom prst="line">
            <a:avLst/>
          </a:prstGeom>
          <a:noFill/>
          <a:ln w="28575">
            <a:solidFill>
              <a:srgbClr val="00ADA3"/>
            </a:solidFill>
            <a:prstDash val="soli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" name="C_3#727cd19c3.fixed?pid=6f94a8d25&amp;color=0,173,163&amp;vtp=1&amp;bbb=1"/>
          <p:cNvSpPr/>
          <p:nvPr/>
        </p:nvSpPr>
        <p:spPr>
          <a:xfrm>
            <a:off x="877824" y="3493008"/>
            <a:ext cx="10981944" cy="101904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32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拟行路难（其四）</a:t>
            </a:r>
            <a:r>
              <a:rPr lang="en-US" altLang="zh-CN" sz="3200" b="0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32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客至</a:t>
            </a:r>
            <a:r>
              <a:rPr lang="en-US" altLang="zh-CN" sz="3200" b="0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32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登快阁</a:t>
            </a:r>
            <a:r>
              <a:rPr lang="en-US" altLang="zh-CN" sz="3200" b="0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32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临安春雨初霁</a:t>
            </a:r>
            <a:endParaRPr lang="en-US" altLang="zh-CN" sz="3200" dirty="0"/>
          </a:p>
        </p:txBody>
      </p:sp>
      <p:sp>
        <p:nvSpPr>
          <p:cNvPr id="5" name="C_3_BD#727cd19c3.fixed?pid=6f94a8d25&amp;color=0,173,163&amp;vtp=1&amp;bbb=1"/>
          <p:cNvSpPr/>
          <p:nvPr/>
        </p:nvSpPr>
        <p:spPr>
          <a:xfrm>
            <a:off x="877824" y="4142232"/>
            <a:ext cx="10981944" cy="101904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32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课时2</a:t>
            </a:r>
            <a:r>
              <a:rPr lang="en-US" altLang="zh-CN" sz="3200" b="0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32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客至</a:t>
            </a:r>
            <a:endParaRPr lang="en-US" altLang="zh-CN" sz="3200" dirty="0"/>
          </a:p>
        </p:txBody>
      </p:sp>
    </p:spTree>
  </p:cSld>
  <p:clrMapOvr>
    <a:masterClrMapping/>
  </p:clrMapOvr>
  <p:transition>
    <p:split dir="in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1#目录1:2505f7032?lid=2505f7032&amp;cid=2505f7032&amp;tib=255,255,255&amp;vtp=1" descr="preencoded.png">
            <a:hlinkClick r:id="rId1" action="ppaction://hlinksldjump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6976" y="2487168"/>
            <a:ext cx="429768" cy="429768"/>
          </a:xfrm>
          <a:prstGeom prst="rect">
            <a:avLst/>
          </a:prstGeom>
        </p:spPr>
      </p:pic>
      <p:sp>
        <p:nvSpPr>
          <p:cNvPr id="3" name="C_1#目录1:2505f7032?lid=2505f7032&amp;cid=2505f7032&amp;vtp=1&amp;bt=1&amp;bbb=1">
            <a:hlinkClick r:id="rId1" action="ppaction://hlinksldjump"/>
          </p:cNvPr>
          <p:cNvSpPr/>
          <p:nvPr/>
        </p:nvSpPr>
        <p:spPr>
          <a:xfrm>
            <a:off x="3776472" y="2432304"/>
            <a:ext cx="3675888" cy="5394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marL="107950" algn="l" latinLnBrk="1">
              <a:lnSpc>
                <a:spcPts val="3800"/>
              </a:lnSpc>
            </a:pPr>
            <a:r>
              <a:rPr lang="en-US" altLang="zh-CN" sz="31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自主学习·悟新知</a:t>
            </a:r>
            <a:endParaRPr lang="en-US" altLang="zh-CN" sz="3050" dirty="0"/>
          </a:p>
        </p:txBody>
      </p:sp>
      <p:pic>
        <p:nvPicPr>
          <p:cNvPr id="4" name="C_1#目录1:2505f7032?lid=fd2d9e9b2&amp;cid=fd2d9e9b2&amp;tib=255,255,255&amp;vtp=1" descr="preencoded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6976" y="3383280"/>
            <a:ext cx="429768" cy="429768"/>
          </a:xfrm>
          <a:prstGeom prst="rect">
            <a:avLst/>
          </a:prstGeom>
        </p:spPr>
      </p:pic>
      <p:sp>
        <p:nvSpPr>
          <p:cNvPr id="5" name="C_1#目录1:2505f7032?lid=fd2d9e9b2&amp;cid=fd2d9e9b2&amp;vtp=1&amp;bbb=1">
            <a:hlinkClick r:id="rId3" action="ppaction://hlinksldjump"/>
          </p:cNvPr>
          <p:cNvSpPr/>
          <p:nvPr/>
        </p:nvSpPr>
        <p:spPr>
          <a:xfrm>
            <a:off x="3776472" y="3328416"/>
            <a:ext cx="3675888" cy="5394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marL="107950" algn="l" latinLnBrk="1">
              <a:lnSpc>
                <a:spcPts val="3800"/>
              </a:lnSpc>
            </a:pPr>
            <a:r>
              <a:rPr lang="en-US" altLang="zh-CN" sz="31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合作探究·提能力</a:t>
            </a:r>
            <a:endParaRPr lang="en-US" altLang="zh-CN" sz="3050" dirty="0"/>
          </a:p>
        </p:txBody>
      </p:sp>
    </p:spTree>
  </p:cSld>
  <p:clrMapOvr>
    <a:masterClrMapping/>
  </p:clrMapOvr>
  <p:transition>
    <p:split dir="in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2505f7032.fixed?pid=727cd19c3&amp;color=0,173,163&amp;vtp=1&amp;bbb=1"/>
          <p:cNvSpPr/>
          <p:nvPr/>
        </p:nvSpPr>
        <p:spPr>
          <a:xfrm>
            <a:off x="1618488" y="2660904"/>
            <a:ext cx="8997696" cy="72237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自主学习·悟新知</a:t>
            </a:r>
            <a:endParaRPr lang="en-US" altLang="zh-CN" sz="4000" dirty="0"/>
          </a:p>
        </p:txBody>
      </p:sp>
      <p:sp>
        <p:nvSpPr>
          <p:cNvPr id="3" name="C_4#2505f7032"/>
          <p:cNvSpPr/>
          <p:nvPr/>
        </p:nvSpPr>
        <p:spPr>
          <a:xfrm>
            <a:off x="1618488" y="3419856"/>
            <a:ext cx="8961120" cy="9144"/>
          </a:xfrm>
          <a:prstGeom prst="line">
            <a:avLst/>
          </a:prstGeom>
          <a:noFill/>
          <a:ln w="28575">
            <a:solidFill>
              <a:srgbClr val="00ADA3"/>
            </a:solidFill>
            <a:prstDash val="solid"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>
    <p:split dir="in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_BD#9197e437e?pid=2505f7032&amp;color=0,0,0&amp;vtp=1&amp;bt=1&amp;bbb=1&amp;hb=1"/>
          <p:cNvSpPr/>
          <p:nvPr/>
        </p:nvSpPr>
        <p:spPr>
          <a:xfrm>
            <a:off x="612648" y="468000"/>
            <a:ext cx="10963656" cy="31589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写作背景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zh-CN" altLang="en-US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公元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760</a:t>
            </a:r>
            <a:r>
              <a:rPr lang="zh-CN" altLang="en-US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，杜甫在友人的帮助下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，在成都浣花溪畔建了一处草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，暂时定居下来。因为有友人的接济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，杜甫一家人的生活比较安定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dirty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充满了乐趣。春意盎然的一天，崔明府登门拜访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，杜甫喜出望外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，于</a:t>
            </a:r>
            <a:endParaRPr lang="en-US" altLang="zh-CN" sz="2800" b="0" i="0" dirty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是写下了这首欢快明丽的《客至》。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fd2d9e9b2.fixed?pid=727cd19c3&amp;color=0,173,163&amp;vtp=1&amp;bbb=1"/>
          <p:cNvSpPr/>
          <p:nvPr/>
        </p:nvSpPr>
        <p:spPr>
          <a:xfrm>
            <a:off x="1618488" y="2660904"/>
            <a:ext cx="8997696" cy="72237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合作探究·提能力</a:t>
            </a:r>
            <a:endParaRPr lang="en-US" altLang="zh-CN" sz="4000" dirty="0"/>
          </a:p>
        </p:txBody>
      </p:sp>
      <p:sp>
        <p:nvSpPr>
          <p:cNvPr id="3" name="C_4#fd2d9e9b2"/>
          <p:cNvSpPr/>
          <p:nvPr/>
        </p:nvSpPr>
        <p:spPr>
          <a:xfrm>
            <a:off x="1618488" y="3419856"/>
            <a:ext cx="8961120" cy="9144"/>
          </a:xfrm>
          <a:prstGeom prst="line">
            <a:avLst/>
          </a:prstGeom>
          <a:noFill/>
          <a:ln w="28575">
            <a:solidFill>
              <a:srgbClr val="00ADA3"/>
            </a:solidFill>
            <a:prstDash val="solid"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>
    <p:split dir="in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6758b6f33?pid=fd2d9e9b2&amp;color=0,173,163&amp;vtp=1&amp;bt=1&amp;bbb=1"/>
          <p:cNvSpPr/>
          <p:nvPr/>
        </p:nvSpPr>
        <p:spPr>
          <a:xfrm>
            <a:off x="612648" y="466344"/>
            <a:ext cx="10963656" cy="487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000"/>
              </a:lnSpc>
            </a:pPr>
            <a:r>
              <a:rPr lang="en-US" altLang="zh-CN" sz="32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整体感知</a:t>
            </a:r>
            <a:endParaRPr lang="en-US" altLang="zh-CN" sz="3200" dirty="0"/>
          </a:p>
        </p:txBody>
      </p:sp>
      <p:sp>
        <p:nvSpPr>
          <p:cNvPr id="3" name="QB_6_BD.1_1#73a15105f?pid=6758b6f33&amp;color=0,0,0&amp;vtp=1&amp;bbb=1"/>
          <p:cNvSpPr/>
          <p:nvPr/>
        </p:nvSpPr>
        <p:spPr>
          <a:xfrm>
            <a:off x="612648" y="963549"/>
            <a:ext cx="10963656" cy="5678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厘清结构</a:t>
            </a:r>
            <a:endParaRPr lang="en-US" altLang="zh-CN" sz="2800" dirty="0"/>
          </a:p>
        </p:txBody>
      </p:sp>
      <p:pic>
        <p:nvPicPr>
          <p:cNvPr id="4" name="QB_6_BD.1_2#73a15105f?pid=6758b6f33&amp;color=0,0,0&amp;tib=255,255,255&amp;vip=1#2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121409" y="1670939"/>
            <a:ext cx="7268165" cy="4416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QB_6_AN.2_1#73a15105f.blank?pid=6758b6f33&amp;color=0,0,0&amp;vpa=1&amp;vtp=1"/>
          <p:cNvSpPr/>
          <p:nvPr/>
        </p:nvSpPr>
        <p:spPr>
          <a:xfrm>
            <a:off x="3878321" y="3087396"/>
            <a:ext cx="2999999" cy="401464"/>
          </a:xfrm>
          <a:prstGeom prst="rect">
            <a:avLst/>
          </a:prstGeom>
          <a:noFill/>
        </p:spPr>
        <p:txBody>
          <a:bodyPr wrap="square" lIns="0" tIns="0" rIns="0" bIns="0" rtlCol="0" anchor="b"/>
          <a:lstStyle/>
          <a:p>
            <a:pPr algn="l" latinLnBrk="1"/>
            <a:r>
              <a:rPr lang="en-US" altLang="zh-CN" sz="21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不曾、今始——客至时</a:t>
            </a:r>
            <a:endParaRPr lang="en-US" altLang="zh-CN" sz="2100" dirty="0"/>
          </a:p>
        </p:txBody>
      </p:sp>
      <p:sp>
        <p:nvSpPr>
          <p:cNvPr id="6" name="QB_6_AN.3_1#73a15105f.blank?pid=6758b6f33&amp;color=0,0,0&amp;vpa=2&amp;vtp=1"/>
          <p:cNvSpPr/>
          <p:nvPr/>
        </p:nvSpPr>
        <p:spPr>
          <a:xfrm>
            <a:off x="4112001" y="5233929"/>
            <a:ext cx="3558799" cy="434919"/>
          </a:xfrm>
          <a:prstGeom prst="rect">
            <a:avLst/>
          </a:prstGeom>
          <a:noFill/>
        </p:spPr>
        <p:txBody>
          <a:bodyPr wrap="square" lIns="0" tIns="0" rIns="0" bIns="0" rtlCol="0" anchor="b"/>
          <a:lstStyle/>
          <a:p>
            <a:pPr algn="l" latinLnBrk="1"/>
            <a:r>
              <a:rPr lang="en-US" altLang="zh-CN" sz="21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相对饮、尽余杯——客至后</a:t>
            </a:r>
            <a:endParaRPr lang="en-US" altLang="zh-CN" sz="21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6" grpId="0" animBg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4_1#a5154e634?pid=6758b6f33&amp;color=0,0,0&amp;vtp=1&amp;bt=1&amp;bbb=1&amp;hb=1"/>
          <p:cNvSpPr/>
          <p:nvPr/>
        </p:nvSpPr>
        <p:spPr>
          <a:xfrm>
            <a:off x="612648" y="468000"/>
            <a:ext cx="10963656" cy="24967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概括主旨</a:t>
            </a:r>
            <a:r>
              <a:rPr lang="en-US" altLang="zh-CN" sz="28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本诗通过刻画①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、②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、故人情等富于情趣的细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，表现了主人待客的兴味与喜客的心情，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流露出③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情感和④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的心境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，自然浑成。</a:t>
            </a:r>
            <a:endParaRPr lang="en-US" altLang="zh-CN" sz="2800" dirty="0"/>
          </a:p>
        </p:txBody>
      </p:sp>
      <p:sp>
        <p:nvSpPr>
          <p:cNvPr id="3" name="QB_6_AN.5_1#a5154e634.blank?pid=6758b6f33&amp;color=0,0,0&amp;vpa=3&amp;vtp=1&amp;bbb=1"/>
          <p:cNvSpPr/>
          <p:nvPr/>
        </p:nvSpPr>
        <p:spPr>
          <a:xfrm>
            <a:off x="3823366" y="1085220"/>
            <a:ext cx="1330325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居处景</a:t>
            </a:r>
            <a:endParaRPr lang="en-US" altLang="zh-CN" sz="2800" dirty="0"/>
          </a:p>
        </p:txBody>
      </p:sp>
      <p:sp>
        <p:nvSpPr>
          <p:cNvPr id="4" name="QB_6_AN.6_1#a5154e634.blank?pid=6758b6f33&amp;color=0,0,0&amp;vpa=4&amp;vtp=1&amp;bbb=1"/>
          <p:cNvSpPr/>
          <p:nvPr/>
        </p:nvSpPr>
        <p:spPr>
          <a:xfrm>
            <a:off x="5956966" y="1085220"/>
            <a:ext cx="1330325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家常话</a:t>
            </a:r>
            <a:endParaRPr lang="en-US" altLang="zh-CN" sz="2800" dirty="0"/>
          </a:p>
        </p:txBody>
      </p:sp>
      <p:sp>
        <p:nvSpPr>
          <p:cNvPr id="5" name="QB_6_AN.7_1#a5154e634.blank?pid=6758b6f33&amp;color=0,0,0&amp;vpa=5&amp;vtp=1&amp;bbb=1"/>
          <p:cNvSpPr/>
          <p:nvPr/>
        </p:nvSpPr>
        <p:spPr>
          <a:xfrm>
            <a:off x="8801767" y="1732920"/>
            <a:ext cx="2044700" cy="5727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诚挚、恬淡</a:t>
            </a:r>
            <a:endParaRPr lang="en-US" altLang="zh-CN" sz="2800" dirty="0"/>
          </a:p>
        </p:txBody>
      </p:sp>
      <p:sp>
        <p:nvSpPr>
          <p:cNvPr id="6" name="QB_6_AN.8_1#a5154e634.blank?pid=6758b6f33&amp;color=0,0,0&amp;vpa=6&amp;vtp=1&amp;bbb=1"/>
          <p:cNvSpPr/>
          <p:nvPr/>
        </p:nvSpPr>
        <p:spPr>
          <a:xfrm>
            <a:off x="2045367" y="2359665"/>
            <a:ext cx="973138" cy="5536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好客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  <p:bldP spid="6" grpId="0" animBg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4214973f2?pid=fd2d9e9b2&amp;color=0,173,163&amp;vtp=1&amp;bt=1&amp;bbb=1"/>
          <p:cNvSpPr/>
          <p:nvPr/>
        </p:nvSpPr>
        <p:spPr>
          <a:xfrm>
            <a:off x="612648" y="466344"/>
            <a:ext cx="10963656" cy="89103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900"/>
              </a:lnSpc>
            </a:pPr>
            <a:r>
              <a:rPr lang="en-US" altLang="zh-CN" sz="32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赏文析法</a:t>
            </a:r>
            <a:endParaRPr lang="en-US" altLang="zh-CN" sz="3200" dirty="0"/>
          </a:p>
        </p:txBody>
      </p:sp>
      <p:sp>
        <p:nvSpPr>
          <p:cNvPr id="3" name="QB_6_BD.9_1#2806c8f96?pid=4214973f2&amp;color=0,0,0&amp;vtp=1&amp;bbb=1&amp;hb=1"/>
          <p:cNvSpPr/>
          <p:nvPr/>
        </p:nvSpPr>
        <p:spPr>
          <a:xfrm>
            <a:off x="612648" y="954024"/>
            <a:ext cx="10963656" cy="18490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本诗首联交代了哪些内容？（4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</a:t>
            </a:r>
            <a:endParaRPr lang="en-US" altLang="zh-CN" sz="2800" dirty="0"/>
          </a:p>
        </p:txBody>
      </p:sp>
      <p:sp>
        <p:nvSpPr>
          <p:cNvPr id="4" name="QB_6_AN.10_1#2806c8f96.blank?pid=4214973f2&amp;color=0,0,0&amp;vpa=7&amp;vtp=1&amp;bbb=1&amp;hb=1"/>
          <p:cNvSpPr/>
          <p:nvPr/>
        </p:nvSpPr>
        <p:spPr>
          <a:xfrm>
            <a:off x="612648" y="1571244"/>
            <a:ext cx="10963656" cy="1201357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 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首联描绘了草堂周边春水环绕的清幽环境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，（2分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）交代了客人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来访的时间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、地点，客人来访前夕诗人的心境。（2分）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4172</Words>
  <Application>WPS 演示</Application>
  <PresentationFormat>宽屏</PresentationFormat>
  <Paragraphs>151</Paragraphs>
  <Slides>16</Slides>
  <Notes>17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16</vt:i4>
      </vt:variant>
    </vt:vector>
  </HeadingPairs>
  <TitlesOfParts>
    <vt:vector size="30" baseType="lpstr">
      <vt:lpstr>Arial</vt:lpstr>
      <vt:lpstr>宋体</vt:lpstr>
      <vt:lpstr>Wingdings</vt:lpstr>
      <vt:lpstr>Times New Roman</vt:lpstr>
      <vt:lpstr>微软雅黑</vt:lpstr>
      <vt:lpstr>Times New Roman</vt:lpstr>
      <vt:lpstr>方正粗等线简体</vt:lpstr>
      <vt:lpstr>宋体</vt:lpstr>
      <vt:lpstr>楷体</vt:lpstr>
      <vt:lpstr>Calibri</vt:lpstr>
      <vt:lpstr>Arial Unicode MS</vt:lpstr>
      <vt:lpstr>等线</vt:lpstr>
      <vt:lpstr/>
      <vt:lpstr>1_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曲一线</cp:lastModifiedBy>
  <cp:revision>5</cp:revision>
  <dcterms:created xsi:type="dcterms:W3CDTF">2025-07-25T03:48:00Z</dcterms:created>
  <dcterms:modified xsi:type="dcterms:W3CDTF">2025-09-04T05:18:58Z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4ADEC04316034CEAA2419972092321F5_12</vt:lpwstr>
  </property>
  <property fmtid="{D5CDD505-2E9C-101B-9397-08002B2CF9AE}" pid="3" name="KSOProductBuildVer">
    <vt:lpwstr>2052-12.1.0.22529</vt:lpwstr>
  </property>
</Properties>
</file>